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2" r:id="rId4"/>
    <p:sldId id="265" r:id="rId5"/>
    <p:sldId id="263" r:id="rId6"/>
    <p:sldId id="276" r:id="rId7"/>
    <p:sldId id="266" r:id="rId8"/>
    <p:sldId id="267" r:id="rId9"/>
    <p:sldId id="269" r:id="rId10"/>
    <p:sldId id="270" r:id="rId11"/>
    <p:sldId id="257" r:id="rId12"/>
    <p:sldId id="273" r:id="rId13"/>
    <p:sldId id="264" r:id="rId14"/>
    <p:sldId id="274" r:id="rId15"/>
    <p:sldId id="275" r:id="rId16"/>
    <p:sldId id="271" r:id="rId17"/>
    <p:sldId id="272" r:id="rId18"/>
    <p:sldId id="277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E6A"/>
    <a:srgbClr val="E400A3"/>
    <a:srgbClr val="E4D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4EBD5-C0C4-42D6-BD2D-101E9846258D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12F02-E800-4F20-865A-8CA0C47A1F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025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C5953-079D-2D96-4A5D-13EDCE12B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2384F8-25EA-7F95-9461-E43944DC0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7BE3C9-0515-D475-6042-220572C2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50E293-29B0-296D-C614-505BD618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078C2D-8630-FA39-8933-ED6C6BF0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69051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D4F3D-4307-2DBC-736E-D37FFDEB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2E104C2-C188-42DE-BBA4-5508CF093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3F5A7C-AC1B-4597-0D86-2632FA57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807B4D-9987-80C1-CD6C-F690ABE0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99F7E4-A21C-C259-9D65-DDA8AE55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9670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1CFF34-37B2-8BAD-E2C6-83C2B89FA7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7D3554-23EA-7D4C-50B9-DD2D43312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D48AA9-809A-DD61-111C-1243408D4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DEB431-124B-7BA6-CA68-2EBDBC0B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DFFAD5-8DFA-C314-97F5-95746155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019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A67B9-7032-A099-BBF7-C4A4C004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866EB8-BB01-EFD4-7D7D-4206A5F7D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8C746E-4308-25BF-A167-0995CF843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A01FF2-AB85-F8B6-524D-A1836E45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0417C0-152F-3F81-33E0-43F03D25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54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4CEB6-317D-F176-6CEA-ED9769B5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ED44F0-7D7D-4203-F464-E69F86C89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8DB75C-D060-BEA1-A375-8EF59471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707264-D246-BA39-F9A5-3D2741F4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CD6A24-95A1-F728-7A65-5CF1E6F2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7383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59358-FF12-8D65-9068-29886011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76CD76-1B84-8C5E-1656-AAEA00CC0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810243-188C-6F67-C660-8C705172E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CBD7D2-FC05-DB60-459D-E26DBFCB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35ADEA-9F22-2902-3CD6-F238CC7E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503829-E971-84AA-AD9C-3D36E003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9792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EE57A-15CD-E2B3-80C9-8BC15082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6C622F-D32E-C511-6F4E-816828BF3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1231AD-761E-5989-0A1D-572BDF567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D7DE86-7D95-5A7C-9EFC-2C94BFEC0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37816A-18EA-D4FD-5636-2A73AD863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1241ED-CC8C-E4A4-ADA7-B1377501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E761A2-1FB8-5A8C-E7E1-47FEEBBE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9EB906-E03E-B69E-5603-69286308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127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5D9C2-A699-0FDD-D63A-49E0DB93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489299-58BA-AA07-C8E3-7B1DE4CA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CF6BDF-4940-2E04-FBAD-E77BEDD2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9560E0-21F6-4B7E-D887-45AF3F2A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0126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795680-6B02-CDFF-907F-3AE5E30A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FCE7E0A-101D-DA7F-C9B0-84C0C75D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DE53EB-6A3D-61C4-4268-C1788F8D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8822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1272D-EB0F-DA8E-15DF-54E79E30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C7AE6-A0FB-2D6A-C69E-06A4292D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B57F74-783B-BADB-7BD7-66F33E5E0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B7C1AC-3702-5920-DD32-7C7A5000B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C56C40-170B-282E-2F00-B31A079C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A71538-1432-1EE6-4210-37540750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5375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5291A-4FE5-8964-AC15-269E3D36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A91207F-6E63-D8C7-6AFB-E4D4C360FC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9D08D7-496C-95E5-78E2-0AE9C844C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C18453-29E4-E3A9-629B-7B844F32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F0B263-1A97-9E07-9B39-2C4D22B3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274A97-8E4C-CF33-97E8-0A4E21D76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858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8744EB-6B71-62AE-B6AB-FCAE7374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3785EF-B1BE-1B90-A466-A65580C51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A749F4-DB0F-EF49-34CD-E280B1947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6F027B-B14C-4B4E-A2D4-44735AF64C55}" type="datetimeFigureOut">
              <a:rPr lang="es-AR" smtClean="0"/>
              <a:t>7/5/2025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D5D9D4-DEAA-2466-C951-BB8D02C4C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81E9EB-6DE2-8CC5-A4F2-8B1A5F08D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1202C-4897-462F-A3B0-55BD20911AA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8518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ezier.method.ac/" TargetMode="External"/><Relationship Id="rId2" Type="http://schemas.openxmlformats.org/officeDocument/2006/relationships/hyperlink" Target="https://www.geogebra.org/m/z2smhyjw#material/tkcagqg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Curva_de_B&#233;zier" TargetMode="External"/><Relationship Id="rId7" Type="http://schemas.openxmlformats.org/officeDocument/2006/relationships/hyperlink" Target="https://www.linearity.io/blog/bezier-curves/#different-types-of-bzier-curves" TargetMode="External"/><Relationship Id="rId2" Type="http://schemas.openxmlformats.org/officeDocument/2006/relationships/hyperlink" Target="https://www.geogebra.org/m/z2smhyjw#material/tkcagqg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VwxzDHniEw&amp;t=1s" TargetMode="External"/><Relationship Id="rId5" Type="http://schemas.openxmlformats.org/officeDocument/2006/relationships/hyperlink" Target="https://www.redblobgames.com/articles/curved-paths/" TargetMode="External"/><Relationship Id="rId4" Type="http://schemas.openxmlformats.org/officeDocument/2006/relationships/hyperlink" Target="https://www.youtube.com/watch?app=desktop&amp;v=AsULTX8NAk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32B2D-61C2-43E9-9482-4E98D5AD6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1882"/>
            <a:ext cx="9144000" cy="1114235"/>
          </a:xfrm>
        </p:spPr>
        <p:txBody>
          <a:bodyPr>
            <a:normAutofit/>
          </a:bodyPr>
          <a:lstStyle/>
          <a:p>
            <a:r>
              <a:rPr lang="es-AR" sz="72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Curvas de Bézier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DD37D30-9396-3B6C-3792-A16A9757A400}"/>
              </a:ext>
            </a:extLst>
          </p:cNvPr>
          <p:cNvSpPr txBox="1">
            <a:spLocks/>
          </p:cNvSpPr>
          <p:nvPr/>
        </p:nvSpPr>
        <p:spPr>
          <a:xfrm>
            <a:off x="4703064" y="3690794"/>
            <a:ext cx="2785872" cy="5906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Por Lutz Valentina</a:t>
            </a:r>
          </a:p>
        </p:txBody>
      </p:sp>
    </p:spTree>
    <p:extLst>
      <p:ext uri="{BB962C8B-B14F-4D97-AF65-F5344CB8AC3E}">
        <p14:creationId xmlns:p14="http://schemas.microsoft.com/office/powerpoint/2010/main" val="7969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53A2D-6878-A32B-8E38-8E3A89A5E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A08724-34FC-717A-B3F9-A04BCD56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990" y="592353"/>
            <a:ext cx="4008019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Gráficos de las curvas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4986718-DA7C-6B20-21AB-8F4FE055A815}"/>
              </a:ext>
            </a:extLst>
          </p:cNvPr>
          <p:cNvSpPr txBox="1">
            <a:spLocks/>
          </p:cNvSpPr>
          <p:nvPr/>
        </p:nvSpPr>
        <p:spPr>
          <a:xfrm>
            <a:off x="367334" y="1026356"/>
            <a:ext cx="3006801" cy="62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Curva cubica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A83BDC0-A154-5715-B6F4-63C427C61152}"/>
                  </a:ext>
                </a:extLst>
              </p:cNvPr>
              <p:cNvSpPr txBox="1"/>
              <p:nvPr/>
            </p:nvSpPr>
            <p:spPr>
              <a:xfrm>
                <a:off x="1315261" y="1519528"/>
                <a:ext cx="94230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240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40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AR" sz="240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[0,1]</m:t>
                      </m:r>
                    </m:oMath>
                  </m:oMathPara>
                </a14:m>
                <a:endParaRPr lang="es-AR" sz="2400" noProof="0" dirty="0">
                  <a:solidFill>
                    <a:schemeClr val="bg1"/>
                  </a:solidFill>
                  <a:latin typeface="Modern No. 20" panose="02070704070505020303" pitchFamily="18" charset="0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3A83BDC0-A154-5715-B6F4-63C427C61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261" y="1519528"/>
                <a:ext cx="9423092" cy="369332"/>
              </a:xfrm>
              <a:prstGeom prst="rect">
                <a:avLst/>
              </a:prstGeom>
              <a:blipFill>
                <a:blip r:embed="rId2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CB48BC8D-324D-AEB2-6F31-749AFF55C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02" y="2192015"/>
            <a:ext cx="7490410" cy="42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C508B-9D4E-D0D6-65E3-0E5554A2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597" y="592353"/>
            <a:ext cx="3492806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En animaciones 3D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03C8AC0-5D95-05A7-9D20-122F55CC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42" y="1216373"/>
            <a:ext cx="8669243" cy="4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6E710-8000-8724-B8CD-76A90B23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0CA4B2-14A7-B718-8CA2-1EDD3963A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597" y="592353"/>
            <a:ext cx="3492806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En animaciones 3D</a:t>
            </a:r>
          </a:p>
        </p:txBody>
      </p:sp>
      <p:pic>
        <p:nvPicPr>
          <p:cNvPr id="5" name="Vídeo sin título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74449183-1BC3-558E-D791-490465E06E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3756" y="1216373"/>
            <a:ext cx="8524487" cy="47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18F26-BBAB-EFE5-7C30-AC8899DCD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3065F7-5802-218F-16F8-AE2EC4B2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597" y="592353"/>
            <a:ext cx="3492806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En animaciones 3D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EEF4F7-D4BC-7A58-4F0A-B75FFAAB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11" b="5417"/>
          <a:stretch/>
        </p:blipFill>
        <p:spPr>
          <a:xfrm>
            <a:off x="1754543" y="1216373"/>
            <a:ext cx="8482277" cy="47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5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6E710-8000-8724-B8CD-76A90B23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0CA4B2-14A7-B718-8CA2-1EDD3963A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597" y="592353"/>
            <a:ext cx="3492806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En animaciones 3D</a:t>
            </a:r>
          </a:p>
        </p:txBody>
      </p:sp>
      <p:pic>
        <p:nvPicPr>
          <p:cNvPr id="6" name="Vídeo sin título ‐ Hecho con Clipchamp (1)">
            <a:hlinkClick r:id="" action="ppaction://media"/>
            <a:extLst>
              <a:ext uri="{FF2B5EF4-FFF2-40B4-BE49-F238E27FC236}">
                <a16:creationId xmlns:a16="http://schemas.microsoft.com/office/drawing/2014/main" id="{BECBC8E6-014D-EC24-7603-1F526A858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3756" y="1216372"/>
            <a:ext cx="8524490" cy="47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0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6E710-8000-8724-B8CD-76A90B23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ídeo sin título ‐ Hecho con Clipchamp (2)">
            <a:hlinkClick r:id="" action="ppaction://media"/>
            <a:extLst>
              <a:ext uri="{FF2B5EF4-FFF2-40B4-BE49-F238E27FC236}">
                <a16:creationId xmlns:a16="http://schemas.microsoft.com/office/drawing/2014/main" id="{F366465F-43C0-898D-B798-60447A7A4C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3754" y="1216372"/>
            <a:ext cx="8524490" cy="479502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0CA4B2-14A7-B718-8CA2-1EDD3963A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597" y="592353"/>
            <a:ext cx="3492806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En animaciones 3D</a:t>
            </a:r>
          </a:p>
        </p:txBody>
      </p:sp>
    </p:spTree>
    <p:extLst>
      <p:ext uri="{BB962C8B-B14F-4D97-AF65-F5344CB8AC3E}">
        <p14:creationId xmlns:p14="http://schemas.microsoft.com/office/powerpoint/2010/main" val="110862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A7710-E6AB-95EF-4F5A-72965CD2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CB066E-501D-4960-AF6C-49B1A38D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939" y="592353"/>
            <a:ext cx="4424121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Arco vs. Curva de Bézier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7D6BC79-8FD4-E09D-1010-254534725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4" r="7784"/>
          <a:stretch/>
        </p:blipFill>
        <p:spPr>
          <a:xfrm>
            <a:off x="550469" y="2084832"/>
            <a:ext cx="4787798" cy="3200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BC3E7D-2073-E8A8-6D6D-747E063C7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7650"/>
          <a:stretch/>
        </p:blipFill>
        <p:spPr>
          <a:xfrm>
            <a:off x="6853735" y="2053836"/>
            <a:ext cx="4832462" cy="321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7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F47AE-C60F-3BB9-7AA9-179DF11D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355680-2A85-206C-17A4-3322ABAA1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838" y="561562"/>
            <a:ext cx="3442323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6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Algunos ejemplos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DD4E830-FC9F-5F4B-D820-8F907428B56C}"/>
              </a:ext>
            </a:extLst>
          </p:cNvPr>
          <p:cNvSpPr txBox="1"/>
          <p:nvPr/>
        </p:nvSpPr>
        <p:spPr>
          <a:xfrm>
            <a:off x="2578608" y="2109828"/>
            <a:ext cx="72229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u="sng" dirty="0">
                <a:solidFill>
                  <a:schemeClr val="bg1"/>
                </a:solidFill>
                <a:effectLst/>
                <a:latin typeface="Modern No. 20" panose="02070704070505020303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https://www.geogebra.org/m/z2smhyjw#material/tkcagqgn</a:t>
            </a:r>
            <a:endParaRPr lang="es-AR" sz="2400" dirty="0">
              <a:solidFill>
                <a:schemeClr val="bg1"/>
              </a:solidFill>
              <a:latin typeface="Modern No. 20" panose="02070704070505020303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EA50AA-E835-34FD-66FA-7565F96FCA7B}"/>
              </a:ext>
            </a:extLst>
          </p:cNvPr>
          <p:cNvSpPr txBox="1"/>
          <p:nvPr/>
        </p:nvSpPr>
        <p:spPr>
          <a:xfrm>
            <a:off x="4324084" y="1532289"/>
            <a:ext cx="3543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Modern No. 20" panose="02070704070505020303" pitchFamily="18" charset="0"/>
              </a:rPr>
              <a:t>Demostración en GeoGebra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DB8C6D-6ADE-E851-3E12-8C17A40676B6}"/>
              </a:ext>
            </a:extLst>
          </p:cNvPr>
          <p:cNvSpPr txBox="1"/>
          <p:nvPr/>
        </p:nvSpPr>
        <p:spPr>
          <a:xfrm>
            <a:off x="4835461" y="2935984"/>
            <a:ext cx="252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The Bézier Game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074DC0-DB5D-16C5-FAC0-319C810FAE7D}"/>
              </a:ext>
            </a:extLst>
          </p:cNvPr>
          <p:cNvSpPr txBox="1"/>
          <p:nvPr/>
        </p:nvSpPr>
        <p:spPr>
          <a:xfrm>
            <a:off x="4731162" y="3562085"/>
            <a:ext cx="2729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Modern No. 20" panose="020707040705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https://bezier.method.ac/#</a:t>
            </a:r>
            <a:r>
              <a:rPr lang="es-AR" sz="20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21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87AE5-3F24-055A-F74A-4C2B07D28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44008447-A90A-F599-7167-D64E50150797}"/>
              </a:ext>
            </a:extLst>
          </p:cNvPr>
          <p:cNvSpPr txBox="1"/>
          <p:nvPr/>
        </p:nvSpPr>
        <p:spPr>
          <a:xfrm>
            <a:off x="528810" y="616945"/>
            <a:ext cx="1067534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(1) Curva de Bézier. Rafael Miranda Molina</a:t>
            </a: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  <a:hlinkClick r:id="rId2"/>
              </a:rPr>
              <a:t>https://www.geogebra.org/m/z2smhyjw#material/tkcagqgn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(2) Curvas de Bézier. Wikipedia</a:t>
            </a: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  <a:hlinkClick r:id="rId3"/>
              </a:rPr>
              <a:t>https://es.wikipedia.org/wiki/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  <a:hlinkClick r:id="rId3"/>
              </a:rPr>
              <a:t>Curva_de_Bézier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(3) Tutorial curvas de Bézier de animación 3D |Blender 3D. </a:t>
            </a: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  <a:hlinkClick r:id="rId4"/>
              </a:rPr>
              <a:t>https://www.youtube.com/watch?app=desktop&amp;v=AsULTX8NAk8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(4) 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Curved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Paths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from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Red Blob 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Games</a:t>
            </a:r>
            <a:endParaRPr lang="es-AR" sz="2800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  <a:hlinkClick r:id="rId5"/>
              </a:rPr>
              <a:t>https://www.redblobgames.com/articles/curved-paths/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(5) 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The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Beauty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of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Bezier’s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Curves – Freya </a:t>
            </a:r>
            <a:r>
              <a:rPr lang="es-AR" sz="2800" dirty="0" err="1">
                <a:solidFill>
                  <a:schemeClr val="bg1"/>
                </a:solidFill>
                <a:latin typeface="Modern No. 20" panose="02070704070505020303" pitchFamily="18" charset="0"/>
              </a:rPr>
              <a:t>Holmér</a:t>
            </a:r>
            <a:endParaRPr lang="es-AR" sz="2800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  <a:hlinkClick r:id="rId6"/>
              </a:rPr>
              <a:t>https://www.youtube.com/watch?v=aVwxzDHniEw&amp;t=1s</a:t>
            </a:r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 </a:t>
            </a:r>
          </a:p>
          <a:p>
            <a:r>
              <a:rPr lang="es-AR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(6) </a:t>
            </a:r>
            <a:r>
              <a:rPr lang="en-US" sz="2800" dirty="0">
                <a:solidFill>
                  <a:schemeClr val="bg1"/>
                </a:solidFill>
                <a:latin typeface="Modern No. 20" panose="02070704070505020303" pitchFamily="18" charset="0"/>
              </a:rPr>
              <a:t>The birth of Bézier curves and how it shaped graphic design – by Ben Barnhart</a:t>
            </a:r>
            <a:endParaRPr lang="es-AR" sz="2800" dirty="0">
              <a:solidFill>
                <a:schemeClr val="bg1"/>
              </a:solidFill>
              <a:latin typeface="Modern No. 20" panose="02070704070505020303" pitchFamily="18" charset="0"/>
            </a:endParaRPr>
          </a:p>
          <a:p>
            <a:r>
              <a:rPr lang="es-AR" sz="2800" dirty="0">
                <a:latin typeface="Modern No. 20" panose="02070704070505020303" pitchFamily="18" charset="0"/>
                <a:hlinkClick r:id="rId7"/>
              </a:rPr>
              <a:t>https://www.linearity.io/blog/bezier-curves/#different-types-of-bzier-curves</a:t>
            </a:r>
            <a:r>
              <a:rPr lang="es-AR" sz="2800" dirty="0">
                <a:latin typeface="Modern No. 20" panose="02070704070505020303" pitchFamily="18" charset="0"/>
              </a:rPr>
              <a:t>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438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A8809-90E6-AB3A-7623-F0F07FB73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1A9EF-F1CF-B7AA-3C10-F50A2577A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1882"/>
            <a:ext cx="9144000" cy="1114235"/>
          </a:xfrm>
        </p:spPr>
        <p:txBody>
          <a:bodyPr>
            <a:normAutofit/>
          </a:bodyPr>
          <a:lstStyle/>
          <a:p>
            <a:r>
              <a:rPr lang="es-AR" sz="72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  <a:ea typeface="ADLaM Display" panose="02010000000000000000" pitchFamily="2" charset="0"/>
                <a:cs typeface="ADLaM Display" panose="02010000000000000000" pitchFamily="2" charset="0"/>
              </a:rPr>
              <a:t>Curvas de Bézier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307A0A2-0323-7C8E-836B-B494CECF68B7}"/>
              </a:ext>
            </a:extLst>
          </p:cNvPr>
          <p:cNvSpPr txBox="1"/>
          <p:nvPr/>
        </p:nvSpPr>
        <p:spPr>
          <a:xfrm>
            <a:off x="4991100" y="4105275"/>
            <a:ext cx="220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¿</a:t>
            </a:r>
            <a:r>
              <a:rPr lang="es-AR" sz="4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Qué son? </a:t>
            </a:r>
            <a:endParaRPr lang="es-AR" sz="4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55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13234-3FCD-A522-D652-32B2B2EC9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AD13512-B25F-ED58-8DC2-DB1510CAE15F}"/>
              </a:ext>
            </a:extLst>
          </p:cNvPr>
          <p:cNvSpPr txBox="1"/>
          <p:nvPr/>
        </p:nvSpPr>
        <p:spPr>
          <a:xfrm>
            <a:off x="4965763" y="374523"/>
            <a:ext cx="22604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¿Qué son? </a:t>
            </a:r>
            <a:endParaRPr lang="es-AR" sz="4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A588AD-22EB-75EE-B8CE-BE24569156A3}"/>
              </a:ext>
            </a:extLst>
          </p:cNvPr>
          <p:cNvSpPr txBox="1"/>
          <p:nvPr/>
        </p:nvSpPr>
        <p:spPr>
          <a:xfrm>
            <a:off x="3250310" y="1393698"/>
            <a:ext cx="5691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Son curvas paramétricas que se definen con puntos de control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05CEAB-79A1-F25A-51B9-8100B38CBA31}"/>
              </a:ext>
            </a:extLst>
          </p:cNvPr>
          <p:cNvSpPr txBox="1"/>
          <p:nvPr/>
        </p:nvSpPr>
        <p:spPr>
          <a:xfrm>
            <a:off x="3414521" y="2275974"/>
            <a:ext cx="53629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Estos no pertenecen a la curva pero permiten “deformarla”</a:t>
            </a:r>
            <a:endParaRPr lang="es-AR" sz="2200" noProof="0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B8A416F-1E08-953C-40AE-9617A87C6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89" y="3812586"/>
            <a:ext cx="496062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8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804BA-609E-FC1B-7275-D4F9B4E29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EC2BB62-5A0C-FA4D-3A66-74E2CA25A68C}"/>
              </a:ext>
            </a:extLst>
          </p:cNvPr>
          <p:cNvSpPr txBox="1"/>
          <p:nvPr/>
        </p:nvSpPr>
        <p:spPr>
          <a:xfrm>
            <a:off x="5115734" y="426052"/>
            <a:ext cx="19605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Historia</a:t>
            </a:r>
            <a:endParaRPr lang="es-AR" sz="4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8F8E7E1-0DFF-DCC7-2FDA-B5B6F0D1621F}"/>
              </a:ext>
            </a:extLst>
          </p:cNvPr>
          <p:cNvCxnSpPr>
            <a:cxnSpLocks/>
          </p:cNvCxnSpPr>
          <p:nvPr/>
        </p:nvCxnSpPr>
        <p:spPr>
          <a:xfrm>
            <a:off x="2695575" y="3429000"/>
            <a:ext cx="771525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1C8EBFD-5F66-D7C7-8894-4645B79E6914}"/>
              </a:ext>
            </a:extLst>
          </p:cNvPr>
          <p:cNvCxnSpPr>
            <a:cxnSpLocks/>
          </p:cNvCxnSpPr>
          <p:nvPr/>
        </p:nvCxnSpPr>
        <p:spPr>
          <a:xfrm>
            <a:off x="3467100" y="3429000"/>
            <a:ext cx="87630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6EB3FFC-0DD6-764E-2110-69D39252AE98}"/>
              </a:ext>
            </a:extLst>
          </p:cNvPr>
          <p:cNvSpPr txBox="1"/>
          <p:nvPr/>
        </p:nvSpPr>
        <p:spPr>
          <a:xfrm>
            <a:off x="6925484" y="2717368"/>
            <a:ext cx="988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1962</a:t>
            </a:r>
            <a:endParaRPr lang="es-AR" sz="3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6284A76-22CA-3534-23BA-CF3A35399143}"/>
              </a:ext>
            </a:extLst>
          </p:cNvPr>
          <p:cNvSpPr txBox="1"/>
          <p:nvPr/>
        </p:nvSpPr>
        <p:spPr>
          <a:xfrm>
            <a:off x="6386512" y="1619750"/>
            <a:ext cx="2066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8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Pierre Bézier llego a la mism</a:t>
            </a:r>
            <a:r>
              <a:rPr lang="es-AR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a conclusión y patento la idea</a:t>
            </a:r>
            <a:endParaRPr lang="es-AR" noProof="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46C3AB-E253-639D-1411-3F643C1DAA92}"/>
              </a:ext>
            </a:extLst>
          </p:cNvPr>
          <p:cNvSpPr txBox="1"/>
          <p:nvPr/>
        </p:nvSpPr>
        <p:spPr>
          <a:xfrm>
            <a:off x="2201084" y="2605508"/>
            <a:ext cx="988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1912</a:t>
            </a:r>
            <a:endParaRPr lang="es-AR" sz="3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33CBA18-4157-1C64-2FB8-CB101416DF54}"/>
              </a:ext>
            </a:extLst>
          </p:cNvPr>
          <p:cNvSpPr txBox="1"/>
          <p:nvPr/>
        </p:nvSpPr>
        <p:spPr>
          <a:xfrm>
            <a:off x="1657350" y="3552110"/>
            <a:ext cx="20669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8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Bernstein desarrolla una curva polinómica suave</a:t>
            </a:r>
            <a:endParaRPr lang="es-AR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1733AB5C-FA57-BDE7-9283-A43E96388358}"/>
              </a:ext>
            </a:extLst>
          </p:cNvPr>
          <p:cNvCxnSpPr>
            <a:cxnSpLocks/>
          </p:cNvCxnSpPr>
          <p:nvPr/>
        </p:nvCxnSpPr>
        <p:spPr>
          <a:xfrm>
            <a:off x="4343400" y="3429000"/>
            <a:ext cx="87630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B166C7C-DE55-68E9-6DD8-68E392731B6E}"/>
              </a:ext>
            </a:extLst>
          </p:cNvPr>
          <p:cNvCxnSpPr>
            <a:cxnSpLocks/>
          </p:cNvCxnSpPr>
          <p:nvPr/>
        </p:nvCxnSpPr>
        <p:spPr>
          <a:xfrm>
            <a:off x="5219700" y="3429000"/>
            <a:ext cx="87630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9C33125-845E-C39D-9B03-E8C9FA23AAE0}"/>
              </a:ext>
            </a:extLst>
          </p:cNvPr>
          <p:cNvCxnSpPr>
            <a:cxnSpLocks/>
          </p:cNvCxnSpPr>
          <p:nvPr/>
        </p:nvCxnSpPr>
        <p:spPr>
          <a:xfrm>
            <a:off x="6105525" y="3429000"/>
            <a:ext cx="87630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5C2D100-32DE-FC59-5BF5-EDBD0710B7A4}"/>
              </a:ext>
            </a:extLst>
          </p:cNvPr>
          <p:cNvCxnSpPr>
            <a:cxnSpLocks/>
          </p:cNvCxnSpPr>
          <p:nvPr/>
        </p:nvCxnSpPr>
        <p:spPr>
          <a:xfrm>
            <a:off x="6981825" y="3429000"/>
            <a:ext cx="87630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A9F83D5-1AAC-A504-3BC8-9E40665CC4D0}"/>
              </a:ext>
            </a:extLst>
          </p:cNvPr>
          <p:cNvSpPr txBox="1"/>
          <p:nvPr/>
        </p:nvSpPr>
        <p:spPr>
          <a:xfrm>
            <a:off x="6009558" y="3552110"/>
            <a:ext cx="988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1959</a:t>
            </a:r>
            <a:endParaRPr lang="es-AR" sz="3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6EFDBB3-F6C4-274E-66FB-1309361C1345}"/>
              </a:ext>
            </a:extLst>
          </p:cNvPr>
          <p:cNvSpPr txBox="1"/>
          <p:nvPr/>
        </p:nvSpPr>
        <p:spPr>
          <a:xfrm>
            <a:off x="5053821" y="4259993"/>
            <a:ext cx="2724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800" kern="1400" spc="-50" noProof="0" dirty="0">
                <a:solidFill>
                  <a:schemeClr val="bg1"/>
                </a:solidFill>
                <a:effectLst/>
                <a:latin typeface="Modern No. 20" panose="02070704070505020303" pitchFamily="18" charset="0"/>
                <a:ea typeface="Times New Roman" panose="02020603050405020304" pitchFamily="18" charset="0"/>
              </a:rPr>
              <a:t>Paul de Casteljau combino la base matemática de las curvas de Bernstein con CAD para modelos más curvos en autos</a:t>
            </a:r>
            <a:endParaRPr lang="es-AR" noProof="0" dirty="0">
              <a:solidFill>
                <a:schemeClr val="bg1"/>
              </a:solidFill>
              <a:latin typeface="Modern No. 20" panose="02070704070505020303" pitchFamily="18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57B5EED-7639-65F7-922F-2EC1C274CCB7}"/>
              </a:ext>
            </a:extLst>
          </p:cNvPr>
          <p:cNvCxnSpPr>
            <a:cxnSpLocks/>
          </p:cNvCxnSpPr>
          <p:nvPr/>
        </p:nvCxnSpPr>
        <p:spPr>
          <a:xfrm>
            <a:off x="8734425" y="3429000"/>
            <a:ext cx="87630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81D7447-FA67-9008-B8B4-4375D6EA6CB3}"/>
              </a:ext>
            </a:extLst>
          </p:cNvPr>
          <p:cNvCxnSpPr>
            <a:cxnSpLocks/>
          </p:cNvCxnSpPr>
          <p:nvPr/>
        </p:nvCxnSpPr>
        <p:spPr>
          <a:xfrm>
            <a:off x="7858125" y="3429000"/>
            <a:ext cx="87630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9DF602C-1684-D030-AC8E-B72055DD4C60}"/>
              </a:ext>
            </a:extLst>
          </p:cNvPr>
          <p:cNvSpPr txBox="1"/>
          <p:nvPr/>
        </p:nvSpPr>
        <p:spPr>
          <a:xfrm>
            <a:off x="9116234" y="3552110"/>
            <a:ext cx="988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32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1982</a:t>
            </a:r>
            <a:endParaRPr lang="es-AR" sz="32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AD38614-C3D3-593D-962B-9283AC87E6BE}"/>
              </a:ext>
            </a:extLst>
          </p:cNvPr>
          <p:cNvSpPr txBox="1"/>
          <p:nvPr/>
        </p:nvSpPr>
        <p:spPr>
          <a:xfrm>
            <a:off x="8248650" y="4259994"/>
            <a:ext cx="27241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800" kern="1400" spc="-50" noProof="0" dirty="0">
                <a:solidFill>
                  <a:schemeClr val="bg1"/>
                </a:solidFill>
                <a:effectLst/>
                <a:latin typeface="Modern No. 20" panose="02070704070505020303" pitchFamily="18" charset="0"/>
                <a:ea typeface="Times New Roman" panose="02020603050405020304" pitchFamily="18" charset="0"/>
              </a:rPr>
              <a:t>Inventores de PostScript  introdujeron las curvas de Bézier en programas de diseño vectorial</a:t>
            </a:r>
            <a:endParaRPr lang="es-AR" noProof="0" dirty="0">
              <a:solidFill>
                <a:schemeClr val="bg1"/>
              </a:solidFill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42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23" grpId="0"/>
      <p:bldP spid="24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2EA4C-70C5-EFA7-5C27-2B505A593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EBA5E85-7F0F-CC05-9579-D7264A1AB803}"/>
              </a:ext>
            </a:extLst>
          </p:cNvPr>
          <p:cNvSpPr txBox="1"/>
          <p:nvPr/>
        </p:nvSpPr>
        <p:spPr>
          <a:xfrm>
            <a:off x="4081462" y="374523"/>
            <a:ext cx="4029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0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No. 20" panose="02070704070505020303" pitchFamily="18" charset="0"/>
              </a:rPr>
              <a:t>¿Para qué se usan? </a:t>
            </a:r>
            <a:endParaRPr lang="es-AR" sz="40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153957-151C-1190-E88C-29A97EE54485}"/>
              </a:ext>
            </a:extLst>
          </p:cNvPr>
          <p:cNvSpPr txBox="1"/>
          <p:nvPr/>
        </p:nvSpPr>
        <p:spPr>
          <a:xfrm>
            <a:off x="2562224" y="1269873"/>
            <a:ext cx="7067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Se utilizan en dibujo de formas, animación CSS, diseño aeronáutico, diseño de automóviles, tipografías, etc. </a:t>
            </a:r>
          </a:p>
        </p:txBody>
      </p:sp>
      <p:pic>
        <p:nvPicPr>
          <p:cNvPr id="1026" name="Picture 2" descr="Carlos Garro - Del Papel al Vector">
            <a:extLst>
              <a:ext uri="{FF2B5EF4-FFF2-40B4-BE49-F238E27FC236}">
                <a16:creationId xmlns:a16="http://schemas.microsoft.com/office/drawing/2014/main" id="{4490B2B3-5ABB-B541-120C-27E93922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4" y="2516644"/>
            <a:ext cx="3071483" cy="30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 juego de la curva de Bézier - Thot Cursus">
            <a:extLst>
              <a:ext uri="{FF2B5EF4-FFF2-40B4-BE49-F238E27FC236}">
                <a16:creationId xmlns:a16="http://schemas.microsoft.com/office/drawing/2014/main" id="{94518172-DE31-835D-7138-AF72BE5E2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95"/>
          <a:stretch/>
        </p:blipFill>
        <p:spPr bwMode="auto">
          <a:xfrm>
            <a:off x="6229835" y="2516644"/>
            <a:ext cx="3761404" cy="30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49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0AA29-FD1B-4D5F-E4B5-9FFE88F6C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uma deluxe Screen Shot NO.2">
            <a:extLst>
              <a:ext uri="{FF2B5EF4-FFF2-40B4-BE49-F238E27FC236}">
                <a16:creationId xmlns:a16="http://schemas.microsoft.com/office/drawing/2014/main" id="{81D9024F-57B4-88CC-18E0-379D095C1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2" y="1295298"/>
            <a:ext cx="5310526" cy="412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ézier Game, el juego para mejorar tu habilidad con los vectores">
            <a:extLst>
              <a:ext uri="{FF2B5EF4-FFF2-40B4-BE49-F238E27FC236}">
                <a16:creationId xmlns:a16="http://schemas.microsoft.com/office/drawing/2014/main" id="{C968F990-1DBA-A8F3-3B4D-36268E53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105" y="1295298"/>
            <a:ext cx="56197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1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211F0-1FE5-ABA0-00F2-B5A6A7723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FE5499-0EF8-2488-D313-7F15292F9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990" y="592353"/>
            <a:ext cx="4008019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Expresión de las curvas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C279224-477E-C58C-AEC1-4C6067B66E05}"/>
                  </a:ext>
                </a:extLst>
              </p:cNvPr>
              <p:cNvSpPr txBox="1"/>
              <p:nvPr/>
            </p:nvSpPr>
            <p:spPr>
              <a:xfrm>
                <a:off x="1794558" y="1847410"/>
                <a:ext cx="4778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[0,1]</m:t>
                      </m:r>
                    </m:oMath>
                  </m:oMathPara>
                </a14:m>
                <a:endParaRPr lang="es-AR" sz="2400" noProof="0" dirty="0">
                  <a:solidFill>
                    <a:schemeClr val="bg1"/>
                  </a:solidFill>
                  <a:latin typeface="Modern No. 20" panose="02070704070505020303" pitchFamily="18" charset="0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7C279224-477E-C58C-AEC1-4C6067B66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58" y="1847410"/>
                <a:ext cx="4778937" cy="369332"/>
              </a:xfrm>
              <a:prstGeom prst="rect">
                <a:avLst/>
              </a:prstGeom>
              <a:blipFill>
                <a:blip r:embed="rId2"/>
                <a:stretch>
                  <a:fillRect l="-1020" r="-2041" b="-3606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9EE0E6D-C51A-9B24-5AD9-F39BD24D0B24}"/>
              </a:ext>
            </a:extLst>
          </p:cNvPr>
          <p:cNvSpPr txBox="1">
            <a:spLocks/>
          </p:cNvSpPr>
          <p:nvPr/>
        </p:nvSpPr>
        <p:spPr>
          <a:xfrm>
            <a:off x="1702359" y="1444310"/>
            <a:ext cx="2074114" cy="62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Curva lineal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7F314D4-4EB6-C434-C3CC-AFA432B24EA7}"/>
                  </a:ext>
                </a:extLst>
              </p:cNvPr>
              <p:cNvSpPr txBox="1"/>
              <p:nvPr/>
            </p:nvSpPr>
            <p:spPr>
              <a:xfrm>
                <a:off x="1699308" y="3029767"/>
                <a:ext cx="713134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[0,1]</m:t>
                      </m:r>
                    </m:oMath>
                  </m:oMathPara>
                </a14:m>
                <a:endParaRPr lang="es-AR" sz="2400" noProof="0" dirty="0">
                  <a:solidFill>
                    <a:schemeClr val="bg1"/>
                  </a:solidFill>
                  <a:latin typeface="Modern No. 20" panose="02070704070505020303" pitchFamily="18" charset="0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7F314D4-4EB6-C434-C3CC-AFA432B24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308" y="3029767"/>
                <a:ext cx="7131349" cy="369332"/>
              </a:xfrm>
              <a:prstGeom prst="rect">
                <a:avLst/>
              </a:prstGeom>
              <a:blipFill>
                <a:blip r:embed="rId3"/>
                <a:stretch>
                  <a:fillRect r="-427" b="-3606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B52B3E38-AC31-B8C6-A3FA-6F08F7C346AE}"/>
              </a:ext>
            </a:extLst>
          </p:cNvPr>
          <p:cNvSpPr txBox="1">
            <a:spLocks/>
          </p:cNvSpPr>
          <p:nvPr/>
        </p:nvSpPr>
        <p:spPr>
          <a:xfrm>
            <a:off x="1702358" y="2507684"/>
            <a:ext cx="3006801" cy="62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Curva cuadrática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5A7AB8A-EE98-EC3B-C4DB-534035F31B45}"/>
                  </a:ext>
                </a:extLst>
              </p:cNvPr>
              <p:cNvSpPr txBox="1"/>
              <p:nvPr/>
            </p:nvSpPr>
            <p:spPr>
              <a:xfrm>
                <a:off x="1699308" y="4010412"/>
                <a:ext cx="94230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240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40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AR" sz="240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[0,1]</m:t>
                      </m:r>
                    </m:oMath>
                  </m:oMathPara>
                </a14:m>
                <a:endParaRPr lang="es-AR" sz="2400" noProof="0" dirty="0">
                  <a:solidFill>
                    <a:schemeClr val="bg1"/>
                  </a:solidFill>
                  <a:latin typeface="Modern No. 20" panose="02070704070505020303" pitchFamily="18" charset="0"/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5A7AB8A-EE98-EC3B-C4DB-534035F31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308" y="4010412"/>
                <a:ext cx="9423092" cy="369332"/>
              </a:xfrm>
              <a:prstGeom prst="rect">
                <a:avLst/>
              </a:prstGeom>
              <a:blipFill>
                <a:blip r:embed="rId4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7C8A748-EABA-4CB9-F92B-DDD51648D6B0}"/>
              </a:ext>
            </a:extLst>
          </p:cNvPr>
          <p:cNvSpPr txBox="1">
            <a:spLocks/>
          </p:cNvSpPr>
          <p:nvPr/>
        </p:nvSpPr>
        <p:spPr>
          <a:xfrm>
            <a:off x="1699308" y="3571058"/>
            <a:ext cx="3006801" cy="4393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Curva cúbicas</a:t>
            </a:r>
          </a:p>
        </p:txBody>
      </p:sp>
    </p:spTree>
    <p:extLst>
      <p:ext uri="{BB962C8B-B14F-4D97-AF65-F5344CB8AC3E}">
        <p14:creationId xmlns:p14="http://schemas.microsoft.com/office/powerpoint/2010/main" val="43067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8735D-1693-1797-15EA-4F6AA18AC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CCBEA-93FC-7F8B-A7FC-7965A8BA8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990" y="592353"/>
            <a:ext cx="4008019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Gráficos de las curvas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069633F-165B-082B-1D74-75C499B170D8}"/>
                  </a:ext>
                </a:extLst>
              </p:cNvPr>
              <p:cNvSpPr txBox="1"/>
              <p:nvPr/>
            </p:nvSpPr>
            <p:spPr>
              <a:xfrm>
                <a:off x="2316640" y="1517904"/>
                <a:ext cx="4778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[0,1]</m:t>
                      </m:r>
                    </m:oMath>
                  </m:oMathPara>
                </a14:m>
                <a:endParaRPr lang="es-AR" sz="2400" noProof="0" dirty="0">
                  <a:solidFill>
                    <a:schemeClr val="bg1"/>
                  </a:solidFill>
                  <a:latin typeface="Modern No. 20" panose="02070704070505020303" pitchFamily="18" charset="0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E069633F-165B-082B-1D74-75C499B17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640" y="1517904"/>
                <a:ext cx="4778937" cy="369332"/>
              </a:xfrm>
              <a:prstGeom prst="rect">
                <a:avLst/>
              </a:prstGeom>
              <a:blipFill>
                <a:blip r:embed="rId2"/>
                <a:stretch>
                  <a:fillRect l="-1020" r="-2041" b="-3442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21BD06E-186C-C8CE-82D4-84C3BA08CDC4}"/>
              </a:ext>
            </a:extLst>
          </p:cNvPr>
          <p:cNvSpPr txBox="1">
            <a:spLocks/>
          </p:cNvSpPr>
          <p:nvPr/>
        </p:nvSpPr>
        <p:spPr>
          <a:xfrm>
            <a:off x="312468" y="1078550"/>
            <a:ext cx="2074114" cy="62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Curva lineal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35FE70E-432F-CF4D-F3BE-FD3A32D21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97" y="2134532"/>
            <a:ext cx="7344204" cy="41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CD15D-FF7A-6747-7063-ABC5CFF6F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05D79A-7C1D-0937-A4BE-6E5F77F66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990" y="592353"/>
            <a:ext cx="4008019" cy="624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3200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Gráficos de las curvas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90C9448-4924-E67A-9048-D748A742F36D}"/>
                  </a:ext>
                </a:extLst>
              </p:cNvPr>
              <p:cNvSpPr txBox="1"/>
              <p:nvPr/>
            </p:nvSpPr>
            <p:spPr>
              <a:xfrm>
                <a:off x="1463216" y="1465710"/>
                <a:ext cx="72417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s-AR" sz="2400" i="1" noProof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AR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s-AR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[0,1]</m:t>
                      </m:r>
                    </m:oMath>
                  </m:oMathPara>
                </a14:m>
                <a:endParaRPr lang="es-AR" sz="2400" noProof="0" dirty="0">
                  <a:solidFill>
                    <a:schemeClr val="bg1"/>
                  </a:solidFill>
                  <a:latin typeface="Modern No. 20" panose="02070704070505020303" pitchFamily="18" charset="0"/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90C9448-4924-E67A-9048-D748A742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216" y="1465710"/>
                <a:ext cx="7241791" cy="369332"/>
              </a:xfrm>
              <a:prstGeom prst="rect">
                <a:avLst/>
              </a:prstGeom>
              <a:blipFill>
                <a:blip r:embed="rId2"/>
                <a:stretch>
                  <a:fillRect b="-3606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0E40F84-8C9B-4643-6CBF-E632B31CEFCB}"/>
              </a:ext>
            </a:extLst>
          </p:cNvPr>
          <p:cNvSpPr txBox="1">
            <a:spLocks/>
          </p:cNvSpPr>
          <p:nvPr/>
        </p:nvSpPr>
        <p:spPr>
          <a:xfrm>
            <a:off x="367334" y="1026356"/>
            <a:ext cx="3006801" cy="624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AR" noProof="0" dirty="0">
                <a:solidFill>
                  <a:schemeClr val="bg1"/>
                </a:solidFill>
                <a:latin typeface="Modern No. 20" panose="02070704070505020303" pitchFamily="18" charset="0"/>
              </a:rPr>
              <a:t>Curva cuadrática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BED430F-A011-650F-927E-B79A9E24E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4" y="2192016"/>
            <a:ext cx="7490410" cy="42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471</Words>
  <Application>Microsoft Office PowerPoint</Application>
  <PresentationFormat>Panorámica</PresentationFormat>
  <Paragraphs>57</Paragraphs>
  <Slides>18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Modern No. 20</vt:lpstr>
      <vt:lpstr>Tema de Office</vt:lpstr>
      <vt:lpstr>Curvas de Bézier</vt:lpstr>
      <vt:lpstr>Curvas de Bézier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Valentina Lutz</dc:creator>
  <cp:lastModifiedBy>Valentina Lutz</cp:lastModifiedBy>
  <cp:revision>7</cp:revision>
  <dcterms:created xsi:type="dcterms:W3CDTF">2025-04-22T19:53:39Z</dcterms:created>
  <dcterms:modified xsi:type="dcterms:W3CDTF">2025-05-07T11:47:10Z</dcterms:modified>
</cp:coreProperties>
</file>